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xlsx" ContentType="application/vnd.openxmlformats-officedocument.spreadsheetml.sheet"/>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57" r:id="rId3"/>
    <p:sldId id="260" r:id="rId4"/>
    <p:sldId id="272" r:id="rId5"/>
    <p:sldId id="269" r:id="rId6"/>
    <p:sldId id="271" r:id="rId7"/>
    <p:sldId id="265" r:id="rId8"/>
    <p:sldId id="270" r:id="rId9"/>
    <p:sldId id="267" r:id="rId10"/>
    <p:sldId id="268"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077263B-D800-5E4F-BD6E-5C1E382CCCD3}">
          <p14:sldIdLst>
            <p14:sldId id="256"/>
            <p14:sldId id="257"/>
            <p14:sldId id="260"/>
            <p14:sldId id="272"/>
            <p14:sldId id="269"/>
            <p14:sldId id="271"/>
            <p14:sldId id="265"/>
            <p14:sldId id="270"/>
            <p14:sldId id="267"/>
            <p14:sldId id="26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09"/>
    <p:restoredTop sz="94629"/>
  </p:normalViewPr>
  <p:slideViewPr>
    <p:cSldViewPr snapToGrid="0" snapToObjects="1">
      <p:cViewPr>
        <p:scale>
          <a:sx n="117" d="100"/>
          <a:sy n="117" d="100"/>
        </p:scale>
        <p:origin x="1304" y="9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Relative Importance</c:v>
                </c:pt>
              </c:strCache>
            </c:strRef>
          </c:tx>
          <c:spPr>
            <a:solidFill>
              <a:schemeClr val="dk1">
                <a:tint val="885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Width</c:v>
                </c:pt>
                <c:pt idx="1">
                  <c:v>Carat</c:v>
                </c:pt>
                <c:pt idx="2">
                  <c:v>Clarity</c:v>
                </c:pt>
                <c:pt idx="3">
                  <c:v>Height</c:v>
                </c:pt>
                <c:pt idx="4">
                  <c:v>Color</c:v>
                </c:pt>
                <c:pt idx="5">
                  <c:v>Length</c:v>
                </c:pt>
                <c:pt idx="6">
                  <c:v>Cut</c:v>
                </c:pt>
              </c:strCache>
            </c:strRef>
          </c:cat>
          <c:val>
            <c:numRef>
              <c:f>Sheet1!$B$2:$B$8</c:f>
              <c:numCache>
                <c:formatCode>General</c:formatCode>
                <c:ptCount val="7"/>
                <c:pt idx="0">
                  <c:v>54.6489</c:v>
                </c:pt>
                <c:pt idx="1">
                  <c:v>30.3317</c:v>
                </c:pt>
                <c:pt idx="2">
                  <c:v>6.177899999999998</c:v>
                </c:pt>
                <c:pt idx="3">
                  <c:v>2.9554</c:v>
                </c:pt>
                <c:pt idx="4">
                  <c:v>2.9554</c:v>
                </c:pt>
                <c:pt idx="5">
                  <c:v>2.0053</c:v>
                </c:pt>
                <c:pt idx="6">
                  <c:v>0.1413</c:v>
                </c:pt>
              </c:numCache>
            </c:numRef>
          </c:val>
        </c:ser>
        <c:dLbls>
          <c:showLegendKey val="0"/>
          <c:showVal val="0"/>
          <c:showCatName val="0"/>
          <c:showSerName val="0"/>
          <c:showPercent val="0"/>
          <c:showBubbleSize val="0"/>
        </c:dLbls>
        <c:gapWidth val="219"/>
        <c:overlap val="-27"/>
        <c:axId val="-617963984"/>
        <c:axId val="-617961664"/>
      </c:barChart>
      <c:catAx>
        <c:axId val="-617963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17961664"/>
        <c:crosses val="autoZero"/>
        <c:auto val="1"/>
        <c:lblAlgn val="ctr"/>
        <c:lblOffset val="100"/>
        <c:noMultiLvlLbl val="0"/>
      </c:catAx>
      <c:valAx>
        <c:axId val="-6179616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1796398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E16BCC-9A3A-424D-AF28-3D07D50599EB}" type="datetimeFigureOut">
              <a:rPr lang="en-US" smtClean="0"/>
              <a:t>4/22/19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15538E-EFD3-D44A-B090-DAAB43E8F058}" type="slidenum">
              <a:rPr lang="en-US" smtClean="0"/>
              <a:t>‹#›</a:t>
            </a:fld>
            <a:endParaRPr lang="en-US"/>
          </a:p>
        </p:txBody>
      </p:sp>
    </p:spTree>
    <p:extLst>
      <p:ext uri="{BB962C8B-B14F-4D97-AF65-F5344CB8AC3E}">
        <p14:creationId xmlns:p14="http://schemas.microsoft.com/office/powerpoint/2010/main" val="308778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a:t>4/22/19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a:t>4/22/19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a:t>4/22/19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a:t>4/22/19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a:t>4/22/19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a:t>4/22/19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Drag picture to placeholder or click icon to add</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Drag picture to placeholder or click icon to add</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Drag picture to placeholder or click icon to add</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a:t>4/22/19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a:t>4/22/19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a:t>4/22/19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a:t>4/22/19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a:t>4/22/19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a:t>4/22/19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a:t>4/22/19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a:t>4/22/19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a:t>4/22/19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a:t>4/22/19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a:t>4/22/19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a:pPr/>
              <a:t>4/22/19</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gif"/></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tiff"/><Relationship Id="rId5" Type="http://schemas.openxmlformats.org/officeDocument/2006/relationships/image" Target="../media/image8.tiff"/><Relationship Id="rId1" Type="http://schemas.openxmlformats.org/officeDocument/2006/relationships/slideLayout" Target="../slideLayouts/slideLayout4.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png"/><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tiff"/></Relationships>
</file>

<file path=ppt/slides/_rels/slide7.xml.rels><?xml version="1.0" encoding="UTF-8" standalone="yes"?>
<Relationships xmlns="http://schemas.openxmlformats.org/package/2006/relationships"><Relationship Id="rId3" Type="http://schemas.openxmlformats.org/officeDocument/2006/relationships/image" Target="../media/image12.tiff"/><Relationship Id="rId4" Type="http://schemas.openxmlformats.org/officeDocument/2006/relationships/image" Target="../media/image13.tiff"/><Relationship Id="rId1" Type="http://schemas.openxmlformats.org/officeDocument/2006/relationships/slideLayout" Target="../slideLayouts/slideLayout8.xml"/><Relationship Id="rId2" Type="http://schemas.openxmlformats.org/officeDocument/2006/relationships/chart" Target="../charts/char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4.tiff"/><Relationship Id="rId3" Type="http://schemas.openxmlformats.org/officeDocument/2006/relationships/image" Target="../media/image1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400" cap="none" dirty="0"/>
              <a:t>An Application of Machine Learning on Predicting </a:t>
            </a:r>
            <a:r>
              <a:rPr lang="en-US" sz="5400" cap="none" dirty="0" smtClean="0"/>
              <a:t>Diamond </a:t>
            </a:r>
            <a:r>
              <a:rPr lang="en-US" sz="5400" cap="none" dirty="0"/>
              <a:t>Prices</a:t>
            </a:r>
          </a:p>
        </p:txBody>
      </p:sp>
      <p:sp>
        <p:nvSpPr>
          <p:cNvPr id="3" name="Subtitle 2"/>
          <p:cNvSpPr>
            <a:spLocks noGrp="1"/>
          </p:cNvSpPr>
          <p:nvPr>
            <p:ph type="subTitle" idx="1"/>
          </p:nvPr>
        </p:nvSpPr>
        <p:spPr/>
        <p:txBody>
          <a:bodyPr>
            <a:normAutofit/>
          </a:bodyPr>
          <a:lstStyle/>
          <a:p>
            <a:r>
              <a:rPr lang="en-US" sz="2400" cap="none" dirty="0" smtClean="0">
                <a:solidFill>
                  <a:schemeClr val="tx1">
                    <a:lumMod val="65000"/>
                    <a:lumOff val="35000"/>
                  </a:schemeClr>
                </a:solidFill>
              </a:rPr>
              <a:t>Xuan Lin</a:t>
            </a:r>
            <a:endParaRPr lang="en-US" sz="2400" cap="none" dirty="0">
              <a:solidFill>
                <a:schemeClr val="tx1">
                  <a:lumMod val="65000"/>
                  <a:lumOff val="35000"/>
                </a:schemeClr>
              </a:solidFill>
            </a:endParaRPr>
          </a:p>
        </p:txBody>
      </p:sp>
    </p:spTree>
    <p:extLst>
      <p:ext uri="{BB962C8B-B14F-4D97-AF65-F5344CB8AC3E}">
        <p14:creationId xmlns:p14="http://schemas.microsoft.com/office/powerpoint/2010/main" val="6149743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cap="none" dirty="0" smtClean="0"/>
              <a:t>Conclusion</a:t>
            </a:r>
            <a:endParaRPr lang="en-US" cap="none" dirty="0"/>
          </a:p>
        </p:txBody>
      </p:sp>
      <p:sp>
        <p:nvSpPr>
          <p:cNvPr id="3" name="Content Placeholder 2"/>
          <p:cNvSpPr>
            <a:spLocks noGrp="1"/>
          </p:cNvSpPr>
          <p:nvPr>
            <p:ph sz="quarter" idx="13"/>
          </p:nvPr>
        </p:nvSpPr>
        <p:spPr/>
        <p:txBody>
          <a:bodyPr/>
          <a:lstStyle/>
          <a:p>
            <a:r>
              <a:rPr lang="en-US" sz="2400" cap="none" dirty="0" smtClean="0"/>
              <a:t>Boosting regression outperforms many parametric models in terms of prediction </a:t>
            </a:r>
            <a:r>
              <a:rPr lang="en-US" sz="2400" cap="none" dirty="0" smtClean="0"/>
              <a:t>accuracy</a:t>
            </a:r>
            <a:endParaRPr lang="en-US" sz="2400" cap="none" dirty="0" smtClean="0"/>
          </a:p>
          <a:p>
            <a:r>
              <a:rPr lang="en-US" sz="2400" cap="none" dirty="0" smtClean="0"/>
              <a:t>Diamond size-weight is the most important characteristic in predicting prices, while cut quality only has trivial </a:t>
            </a:r>
            <a:r>
              <a:rPr lang="en-US" sz="2400" cap="none" dirty="0" smtClean="0"/>
              <a:t>effects</a:t>
            </a:r>
            <a:endParaRPr lang="en-US" sz="2400" cap="none" dirty="0" smtClean="0"/>
          </a:p>
          <a:p>
            <a:endParaRPr lang="en-US" cap="none" dirty="0"/>
          </a:p>
        </p:txBody>
      </p:sp>
    </p:spTree>
    <p:extLst>
      <p:ext uri="{BB962C8B-B14F-4D97-AF65-F5344CB8AC3E}">
        <p14:creationId xmlns:p14="http://schemas.microsoft.com/office/powerpoint/2010/main" val="13227097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cap="none" dirty="0" smtClean="0"/>
              <a:t>Motivation</a:t>
            </a:r>
            <a:endParaRPr lang="en-US" cap="none" dirty="0"/>
          </a:p>
        </p:txBody>
      </p:sp>
      <p:sp>
        <p:nvSpPr>
          <p:cNvPr id="3" name="Content Placeholder 2"/>
          <p:cNvSpPr>
            <a:spLocks noGrp="1"/>
          </p:cNvSpPr>
          <p:nvPr>
            <p:ph sz="quarter" idx="13"/>
          </p:nvPr>
        </p:nvSpPr>
        <p:spPr>
          <a:xfrm>
            <a:off x="913774" y="2214694"/>
            <a:ext cx="10363826" cy="3576505"/>
          </a:xfrm>
        </p:spPr>
        <p:txBody>
          <a:bodyPr>
            <a:normAutofit/>
          </a:bodyPr>
          <a:lstStyle/>
          <a:p>
            <a:r>
              <a:rPr lang="en-US" sz="2400" cap="none" dirty="0" smtClean="0"/>
              <a:t>Too many relevant characteristics makes it hard for consumers to determine the price</a:t>
            </a:r>
          </a:p>
          <a:p>
            <a:r>
              <a:rPr lang="en-US" sz="2400" cap="none" dirty="0" smtClean="0"/>
              <a:t>Retailers may have the incentive to exaggerate the importance of certain characteristic to get higher profits</a:t>
            </a:r>
          </a:p>
          <a:p>
            <a:r>
              <a:rPr lang="en-US" sz="2400" cap="none" dirty="0" smtClean="0"/>
              <a:t>The growth of online sales of diamonds lowers the search cost and makes price comparison more feasible. If we can find an accurate prediction model, there is higher chance for consumers to find a better </a:t>
            </a:r>
            <a:r>
              <a:rPr lang="en-US" sz="2400" cap="none" dirty="0" smtClean="0"/>
              <a:t>deal</a:t>
            </a:r>
            <a:endParaRPr lang="en-US" sz="2400" cap="none" dirty="0"/>
          </a:p>
        </p:txBody>
      </p:sp>
    </p:spTree>
    <p:extLst>
      <p:ext uri="{BB962C8B-B14F-4D97-AF65-F5344CB8AC3E}">
        <p14:creationId xmlns:p14="http://schemas.microsoft.com/office/powerpoint/2010/main" val="5216973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cap="none" dirty="0"/>
              <a:t>Literature</a:t>
            </a:r>
            <a:endParaRPr lang="en-US" dirty="0"/>
          </a:p>
        </p:txBody>
      </p:sp>
      <p:sp>
        <p:nvSpPr>
          <p:cNvPr id="3" name="Content Placeholder 2"/>
          <p:cNvSpPr>
            <a:spLocks noGrp="1"/>
          </p:cNvSpPr>
          <p:nvPr>
            <p:ph sz="quarter" idx="13"/>
          </p:nvPr>
        </p:nvSpPr>
        <p:spPr/>
        <p:txBody>
          <a:bodyPr/>
          <a:lstStyle/>
          <a:p>
            <a:r>
              <a:rPr lang="en-US" cap="none" dirty="0" smtClean="0"/>
              <a:t>Rapaport Price List, created by Martin Rapaport in </a:t>
            </a:r>
            <a:r>
              <a:rPr lang="en-US" cap="none" dirty="0"/>
              <a:t>1978</a:t>
            </a:r>
            <a:endParaRPr lang="en-US" cap="none" dirty="0" smtClean="0"/>
          </a:p>
          <a:p>
            <a:r>
              <a:rPr lang="en-US" cap="none" dirty="0" smtClean="0"/>
              <a:t>Currently </a:t>
            </a:r>
            <a:r>
              <a:rPr lang="en-US" cap="none" dirty="0"/>
              <a:t>the diamond industry standard for pricing of </a:t>
            </a:r>
            <a:r>
              <a:rPr lang="en-US" cap="none" dirty="0" smtClean="0"/>
              <a:t>diamonds</a:t>
            </a:r>
            <a:endParaRPr lang="en-US" cap="none" dirty="0" smtClean="0"/>
          </a:p>
          <a:p>
            <a:r>
              <a:rPr lang="en-US" cap="none" dirty="0" smtClean="0"/>
              <a:t>However, the pricing methodology is not transparent. Conflict of interest is also a concern because Martin is heavily involved in the diamond </a:t>
            </a:r>
            <a:r>
              <a:rPr lang="en-US" cap="none" dirty="0" smtClean="0"/>
              <a:t>industry</a:t>
            </a:r>
            <a:endParaRPr lang="en-US" cap="none" dirty="0"/>
          </a:p>
        </p:txBody>
      </p:sp>
      <p:pic>
        <p:nvPicPr>
          <p:cNvPr id="1026" name="Picture 2" descr="mage result for rapaport diamond price chart"/>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452843" y="2366963"/>
            <a:ext cx="4544113" cy="3424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3513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cap="none" dirty="0"/>
              <a:t>Data Description</a:t>
            </a:r>
            <a:endParaRPr lang="en-US" dirty="0"/>
          </a:p>
        </p:txBody>
      </p:sp>
      <p:sp>
        <p:nvSpPr>
          <p:cNvPr id="3" name="Content Placeholder 2"/>
          <p:cNvSpPr>
            <a:spLocks noGrp="1"/>
          </p:cNvSpPr>
          <p:nvPr>
            <p:ph sz="quarter" idx="13"/>
          </p:nvPr>
        </p:nvSpPr>
        <p:spPr/>
        <p:txBody>
          <a:bodyPr/>
          <a:lstStyle/>
          <a:p>
            <a:r>
              <a:rPr lang="en-US" cap="none" dirty="0"/>
              <a:t>53940 observations and 10 </a:t>
            </a:r>
            <a:r>
              <a:rPr lang="en-US" cap="none" dirty="0" smtClean="0"/>
              <a:t>variables</a:t>
            </a:r>
          </a:p>
          <a:p>
            <a:r>
              <a:rPr lang="en-US" altLang="zh-CN" cap="none" dirty="0" smtClean="0"/>
              <a:t>Cut, color and clarity are categorical variables</a:t>
            </a:r>
            <a:endParaRPr lang="en-US" cap="none" dirty="0"/>
          </a:p>
          <a:p>
            <a:endParaRPr lang="en-US" dirty="0"/>
          </a:p>
        </p:txBody>
      </p:sp>
      <p:pic>
        <p:nvPicPr>
          <p:cNvPr id="5" name="Content Placeholder 3"/>
          <p:cNvPicPr>
            <a:picLocks noGrp="1" noChangeAspect="1"/>
          </p:cNvPicPr>
          <p:nvPr>
            <p:ph sz="quarter" idx="14"/>
          </p:nvPr>
        </p:nvPicPr>
        <p:blipFill>
          <a:blip r:embed="rId2"/>
          <a:stretch>
            <a:fillRect/>
          </a:stretch>
        </p:blipFill>
        <p:spPr>
          <a:xfrm>
            <a:off x="6019800" y="1416605"/>
            <a:ext cx="5105400" cy="2153462"/>
          </a:xfrm>
          <a:prstGeom prst="rect">
            <a:avLst/>
          </a:prstGeom>
        </p:spPr>
      </p:pic>
      <p:pic>
        <p:nvPicPr>
          <p:cNvPr id="6" name="Picture 5"/>
          <p:cNvPicPr>
            <a:picLocks noChangeAspect="1"/>
          </p:cNvPicPr>
          <p:nvPr/>
        </p:nvPicPr>
        <p:blipFill>
          <a:blip r:embed="rId3"/>
          <a:stretch>
            <a:fillRect/>
          </a:stretch>
        </p:blipFill>
        <p:spPr>
          <a:xfrm>
            <a:off x="471206" y="3894976"/>
            <a:ext cx="3474721" cy="2481943"/>
          </a:xfrm>
          <a:prstGeom prst="rect">
            <a:avLst/>
          </a:prstGeom>
        </p:spPr>
      </p:pic>
      <p:pic>
        <p:nvPicPr>
          <p:cNvPr id="7" name="Picture 6"/>
          <p:cNvPicPr>
            <a:picLocks noChangeAspect="1"/>
          </p:cNvPicPr>
          <p:nvPr/>
        </p:nvPicPr>
        <p:blipFill>
          <a:blip r:embed="rId4"/>
          <a:stretch>
            <a:fillRect/>
          </a:stretch>
        </p:blipFill>
        <p:spPr>
          <a:xfrm>
            <a:off x="4357701" y="3894976"/>
            <a:ext cx="3474720" cy="2481943"/>
          </a:xfrm>
          <a:prstGeom prst="rect">
            <a:avLst/>
          </a:prstGeom>
        </p:spPr>
      </p:pic>
      <p:pic>
        <p:nvPicPr>
          <p:cNvPr id="8" name="Picture 7"/>
          <p:cNvPicPr>
            <a:picLocks noChangeAspect="1"/>
          </p:cNvPicPr>
          <p:nvPr/>
        </p:nvPicPr>
        <p:blipFill>
          <a:blip r:embed="rId5"/>
          <a:stretch>
            <a:fillRect/>
          </a:stretch>
        </p:blipFill>
        <p:spPr>
          <a:xfrm>
            <a:off x="8244195" y="3894976"/>
            <a:ext cx="3474720" cy="2481943"/>
          </a:xfrm>
          <a:prstGeom prst="rect">
            <a:avLst/>
          </a:prstGeom>
        </p:spPr>
      </p:pic>
    </p:spTree>
    <p:extLst>
      <p:ext uri="{BB962C8B-B14F-4D97-AF65-F5344CB8AC3E}">
        <p14:creationId xmlns:p14="http://schemas.microsoft.com/office/powerpoint/2010/main" val="613123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cap="none" dirty="0"/>
              <a:t>Prediction Model</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sz="quarter" idx="13"/>
              </p:nvPr>
            </p:nvSpPr>
            <p:spPr/>
            <p:txBody>
              <a:bodyPr>
                <a:normAutofit fontScale="70000" lnSpcReduction="20000"/>
              </a:bodyPr>
              <a:lstStyle/>
              <a:p>
                <a:r>
                  <a:rPr lang="en-US" sz="2400" cap="none" dirty="0"/>
                  <a:t>Boosting is selected as the </a:t>
                </a:r>
                <a:r>
                  <a:rPr lang="en-US" sz="2400" cap="none" dirty="0" smtClean="0"/>
                  <a:t>final </a:t>
                </a:r>
                <a:r>
                  <a:rPr lang="en-US" sz="2400" cap="none" dirty="0"/>
                  <a:t>prediction </a:t>
                </a:r>
                <a:r>
                  <a:rPr lang="en-US" sz="2400" cap="none" dirty="0" smtClean="0"/>
                  <a:t>method</a:t>
                </a:r>
                <a:endParaRPr lang="en-US" sz="2400" cap="none" dirty="0"/>
              </a:p>
              <a:p>
                <a:r>
                  <a:rPr lang="en-US" sz="2400" cap="none" dirty="0" smtClean="0"/>
                  <a:t>Fit a </a:t>
                </a:r>
                <a:r>
                  <a:rPr lang="en-US" sz="2400" cap="none" dirty="0" smtClean="0"/>
                  <a:t>tree on residual instead of response. Each tree only uses a small number of splits</a:t>
                </a:r>
              </a:p>
              <a:p>
                <a:r>
                  <a:rPr lang="en-US" sz="2400" cap="none" dirty="0" smtClean="0"/>
                  <a:t>Each </a:t>
                </a:r>
                <a:r>
                  <a:rPr lang="en-US" sz="2400" cap="none" dirty="0" smtClean="0"/>
                  <a:t>new decision tree is added to the fitted function to update the </a:t>
                </a:r>
                <a:r>
                  <a:rPr lang="en-US" sz="2400" cap="none" dirty="0" smtClean="0"/>
                  <a:t>residuals. The </a:t>
                </a:r>
                <a14:m>
                  <m:oMath xmlns:m="http://schemas.openxmlformats.org/officeDocument/2006/math">
                    <m:r>
                      <a:rPr lang="en-US" sz="2400" i="1" cap="none" smtClean="0">
                        <a:latin typeface="Cambria Math" charset="0"/>
                        <a:ea typeface="Cambria Math" charset="0"/>
                        <a:cs typeface="Cambria Math" charset="0"/>
                      </a:rPr>
                      <m:t>𝜆</m:t>
                    </m:r>
                  </m:oMath>
                </a14:m>
                <a:r>
                  <a:rPr lang="en-US" sz="2400" cap="none" dirty="0" smtClean="0"/>
                  <a:t> parameter controls the rate of learning</a:t>
                </a:r>
                <a:endParaRPr lang="en-US" sz="2400" cap="none" dirty="0" smtClean="0"/>
              </a:p>
              <a:p>
                <a:r>
                  <a:rPr lang="en-US" sz="2400" cap="none" dirty="0" smtClean="0"/>
                  <a:t>Through this process, t</a:t>
                </a:r>
                <a:r>
                  <a:rPr lang="en-US" sz="2400" cap="none" dirty="0" smtClean="0"/>
                  <a:t>rees </a:t>
                </a:r>
                <a:r>
                  <a:rPr lang="en-US" sz="2400" cap="none" dirty="0" smtClean="0"/>
                  <a:t>are grown sequentially </a:t>
                </a:r>
                <a:r>
                  <a:rPr lang="en-US" sz="2400" cap="none" dirty="0"/>
                  <a:t>while using the information from previous </a:t>
                </a:r>
                <a:r>
                  <a:rPr lang="en-US" sz="2400" cap="none" dirty="0" smtClean="0"/>
                  <a:t>trees</a:t>
                </a:r>
                <a:endParaRPr lang="en-US" sz="2400" cap="none" dirty="0" smtClean="0"/>
              </a:p>
              <a:p>
                <a:r>
                  <a:rPr lang="en-US" sz="2400" cap="none" dirty="0" smtClean="0"/>
                  <a:t>The </a:t>
                </a:r>
                <a:r>
                  <a:rPr lang="en-US" sz="2400" cap="none" dirty="0"/>
                  <a:t>number of trees used is determined by cross-validation to avoid </a:t>
                </a:r>
                <a:r>
                  <a:rPr lang="en-US" sz="2400" cap="none" dirty="0" smtClean="0"/>
                  <a:t>overfitting</a:t>
                </a:r>
                <a:endParaRPr lang="en-US" sz="2400" cap="none" dirty="0"/>
              </a:p>
              <a:p>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sz="quarter" idx="13"/>
              </p:nvPr>
            </p:nvSpPr>
            <p:spPr>
              <a:blipFill rotWithShape="0">
                <a:blip r:embed="rId2"/>
                <a:stretch>
                  <a:fillRect l="-597" t="-534"/>
                </a:stretch>
              </a:blipFill>
            </p:spPr>
            <p:txBody>
              <a:bodyPr/>
              <a:lstStyle/>
              <a:p>
                <a:r>
                  <a:rPr lang="en-US">
                    <a:noFill/>
                  </a:rPr>
                  <a:t> </a:t>
                </a:r>
              </a:p>
            </p:txBody>
          </p:sp>
        </mc:Fallback>
      </mc:AlternateContent>
      <p:pic>
        <p:nvPicPr>
          <p:cNvPr id="5" name="Content Placeholder 4"/>
          <p:cNvPicPr>
            <a:picLocks noGrp="1" noChangeAspect="1"/>
          </p:cNvPicPr>
          <p:nvPr>
            <p:ph sz="quarter" idx="14"/>
          </p:nvPr>
        </p:nvPicPr>
        <p:blipFill>
          <a:blip r:embed="rId3"/>
          <a:stretch>
            <a:fillRect/>
          </a:stretch>
        </p:blipFill>
        <p:spPr>
          <a:xfrm>
            <a:off x="6228811" y="2366963"/>
            <a:ext cx="4992177" cy="3424237"/>
          </a:xfrm>
          <a:prstGeom prst="rect">
            <a:avLst/>
          </a:prstGeom>
        </p:spPr>
      </p:pic>
    </p:spTree>
    <p:extLst>
      <p:ext uri="{BB962C8B-B14F-4D97-AF65-F5344CB8AC3E}">
        <p14:creationId xmlns:p14="http://schemas.microsoft.com/office/powerpoint/2010/main" val="10009465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350" y="1021840"/>
            <a:ext cx="3935688" cy="531336"/>
          </a:xfrm>
        </p:spPr>
        <p:txBody>
          <a:bodyPr>
            <a:noAutofit/>
          </a:bodyPr>
          <a:lstStyle/>
          <a:p>
            <a:pPr algn="l"/>
            <a:r>
              <a:rPr lang="en-US" sz="3600" cap="none" dirty="0" smtClean="0"/>
              <a:t>Prediction Results</a:t>
            </a:r>
            <a:endParaRPr lang="en-US" sz="3600" cap="none" dirty="0"/>
          </a:p>
        </p:txBody>
      </p:sp>
      <p:pic>
        <p:nvPicPr>
          <p:cNvPr id="5" name="Content Placeholder 4"/>
          <p:cNvPicPr>
            <a:picLocks noGrp="1" noChangeAspect="1"/>
          </p:cNvPicPr>
          <p:nvPr>
            <p:ph sz="quarter" idx="13"/>
          </p:nvPr>
        </p:nvPicPr>
        <p:blipFill>
          <a:blip r:embed="rId2"/>
          <a:stretch>
            <a:fillRect/>
          </a:stretch>
        </p:blipFill>
        <p:spPr>
          <a:xfrm>
            <a:off x="5154613" y="1553176"/>
            <a:ext cx="6199187" cy="3825783"/>
          </a:xfrm>
          <a:prstGeom prst="rect">
            <a:avLst/>
          </a:prstGeom>
        </p:spPr>
      </p:pic>
      <p:sp>
        <p:nvSpPr>
          <p:cNvPr id="4" name="Text Placeholder 3"/>
          <p:cNvSpPr>
            <a:spLocks noGrp="1"/>
          </p:cNvSpPr>
          <p:nvPr>
            <p:ph type="body" sz="half" idx="2"/>
          </p:nvPr>
        </p:nvSpPr>
        <p:spPr>
          <a:xfrm>
            <a:off x="913774" y="2295395"/>
            <a:ext cx="3935689" cy="3158348"/>
          </a:xfrm>
        </p:spPr>
        <p:txBody>
          <a:bodyPr>
            <a:noAutofit/>
          </a:bodyPr>
          <a:lstStyle/>
          <a:p>
            <a:pPr marL="285750" indent="-285750" algn="l">
              <a:buFont typeface="Arial" charset="0"/>
              <a:buChar char="•"/>
            </a:pPr>
            <a:r>
              <a:rPr lang="en-US" sz="2000" cap="none" dirty="0" smtClean="0"/>
              <a:t>Strong linear correlation between predicted and actual price suggests high prediction accuracy</a:t>
            </a:r>
          </a:p>
          <a:p>
            <a:pPr marL="285750" indent="-285750" algn="l">
              <a:buFont typeface="Arial" charset="0"/>
              <a:buChar char="•"/>
            </a:pPr>
            <a:r>
              <a:rPr lang="en-US" sz="2000" cap="none" dirty="0" smtClean="0"/>
              <a:t>Points are evenly scattered around the 45 degree line </a:t>
            </a:r>
            <a:r>
              <a:rPr lang="mr-IN" sz="2000" cap="none" dirty="0" smtClean="0"/>
              <a:t>–</a:t>
            </a:r>
            <a:r>
              <a:rPr lang="en-US" sz="2000" cap="none" dirty="0" smtClean="0"/>
              <a:t> no systematic prediction errors</a:t>
            </a:r>
            <a:endParaRPr lang="en-US" sz="2000" cap="none" dirty="0"/>
          </a:p>
        </p:txBody>
      </p:sp>
    </p:spTree>
    <p:extLst>
      <p:ext uri="{BB962C8B-B14F-4D97-AF65-F5344CB8AC3E}">
        <p14:creationId xmlns:p14="http://schemas.microsoft.com/office/powerpoint/2010/main" val="10618756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250" y="983141"/>
            <a:ext cx="3935688" cy="567746"/>
          </a:xfrm>
        </p:spPr>
        <p:txBody>
          <a:bodyPr>
            <a:noAutofit/>
          </a:bodyPr>
          <a:lstStyle/>
          <a:p>
            <a:pPr algn="l"/>
            <a:r>
              <a:rPr lang="en-US" sz="3600" cap="none" dirty="0" smtClean="0"/>
              <a:t>Prediction Results</a:t>
            </a:r>
            <a:endParaRPr lang="en-US" sz="3600" cap="none" dirty="0"/>
          </a:p>
        </p:txBody>
      </p:sp>
      <p:sp>
        <p:nvSpPr>
          <p:cNvPr id="4" name="Text Placeholder 3"/>
          <p:cNvSpPr>
            <a:spLocks noGrp="1"/>
          </p:cNvSpPr>
          <p:nvPr>
            <p:ph type="body" sz="half" idx="2"/>
          </p:nvPr>
        </p:nvSpPr>
        <p:spPr>
          <a:xfrm>
            <a:off x="902888" y="2306280"/>
            <a:ext cx="3935689" cy="3158348"/>
          </a:xfrm>
        </p:spPr>
        <p:txBody>
          <a:bodyPr>
            <a:normAutofit/>
          </a:bodyPr>
          <a:lstStyle/>
          <a:p>
            <a:pPr marL="285750" indent="-285750" algn="l">
              <a:buFont typeface="Arial" charset="0"/>
              <a:buChar char="•"/>
            </a:pPr>
            <a:r>
              <a:rPr lang="en-US" sz="2000" cap="none" dirty="0" smtClean="0"/>
              <a:t>Diamond size and weight play the most important roles in determining price, while cut quality contributes little to price</a:t>
            </a:r>
          </a:p>
          <a:p>
            <a:pPr marL="285750" indent="-285750" algn="l">
              <a:buFont typeface="Arial" charset="0"/>
              <a:buChar char="•"/>
            </a:pPr>
            <a:r>
              <a:rPr lang="en-US" sz="2000" cap="none" dirty="0" smtClean="0"/>
              <a:t>However, Blue Nile, the world’s leading diamond retailer, merchandises cut quality as the most important factor</a:t>
            </a:r>
            <a:endParaRPr lang="en-US" sz="2000" cap="none" dirty="0"/>
          </a:p>
        </p:txBody>
      </p:sp>
      <p:graphicFrame>
        <p:nvGraphicFramePr>
          <p:cNvPr id="5" name="Content Placeholder 4"/>
          <p:cNvGraphicFramePr>
            <a:graphicFrameLocks noGrp="1"/>
          </p:cNvGraphicFramePr>
          <p:nvPr>
            <p:ph sz="quarter" idx="13"/>
            <p:extLst>
              <p:ext uri="{D42A27DB-BD31-4B8C-83A1-F6EECF244321}">
                <p14:modId xmlns:p14="http://schemas.microsoft.com/office/powerpoint/2010/main" val="932570062"/>
              </p:ext>
            </p:extLst>
          </p:nvPr>
        </p:nvGraphicFramePr>
        <p:xfrm>
          <a:off x="5451351" y="576943"/>
          <a:ext cx="5479707" cy="3791703"/>
        </p:xfrm>
        <a:graphic>
          <a:graphicData uri="http://schemas.openxmlformats.org/drawingml/2006/chart">
            <c:chart xmlns:c="http://schemas.openxmlformats.org/drawingml/2006/chart" xmlns:r="http://schemas.openxmlformats.org/officeDocument/2006/relationships" r:id="rId2"/>
          </a:graphicData>
        </a:graphic>
      </p:graphicFrame>
      <p:pic>
        <p:nvPicPr>
          <p:cNvPr id="6" name="Content Placeholder 4"/>
          <p:cNvPicPr>
            <a:picLocks noChangeAspect="1"/>
          </p:cNvPicPr>
          <p:nvPr/>
        </p:nvPicPr>
        <p:blipFill>
          <a:blip r:embed="rId3"/>
          <a:stretch>
            <a:fillRect/>
          </a:stretch>
        </p:blipFill>
        <p:spPr>
          <a:xfrm>
            <a:off x="5325990" y="4368646"/>
            <a:ext cx="3095911" cy="2059724"/>
          </a:xfrm>
          <a:prstGeom prst="rect">
            <a:avLst/>
          </a:prstGeom>
        </p:spPr>
      </p:pic>
      <p:pic>
        <p:nvPicPr>
          <p:cNvPr id="7" name="Picture 6"/>
          <p:cNvPicPr>
            <a:picLocks noChangeAspect="1"/>
          </p:cNvPicPr>
          <p:nvPr/>
        </p:nvPicPr>
        <p:blipFill>
          <a:blip r:embed="rId4"/>
          <a:stretch>
            <a:fillRect/>
          </a:stretch>
        </p:blipFill>
        <p:spPr>
          <a:xfrm>
            <a:off x="8632372" y="4368646"/>
            <a:ext cx="3104062" cy="2059724"/>
          </a:xfrm>
          <a:prstGeom prst="rect">
            <a:avLst/>
          </a:prstGeom>
        </p:spPr>
      </p:pic>
    </p:spTree>
    <p:extLst>
      <p:ext uri="{BB962C8B-B14F-4D97-AF65-F5344CB8AC3E}">
        <p14:creationId xmlns:p14="http://schemas.microsoft.com/office/powerpoint/2010/main" val="19207298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cap="none" dirty="0" smtClean="0"/>
              <a:t>Model Comparison</a:t>
            </a:r>
            <a:endParaRPr lang="en-US" cap="none" dirty="0"/>
          </a:p>
        </p:txBody>
      </p:sp>
      <p:sp>
        <p:nvSpPr>
          <p:cNvPr id="3" name="Content Placeholder 2"/>
          <p:cNvSpPr>
            <a:spLocks noGrp="1"/>
          </p:cNvSpPr>
          <p:nvPr>
            <p:ph sz="quarter" idx="13"/>
          </p:nvPr>
        </p:nvSpPr>
        <p:spPr/>
        <p:txBody>
          <a:bodyPr>
            <a:normAutofit/>
          </a:bodyPr>
          <a:lstStyle/>
          <a:p>
            <a:r>
              <a:rPr lang="en-US" sz="2400" cap="none" dirty="0" smtClean="0"/>
              <a:t>Boosting generates a smaller </a:t>
            </a:r>
            <a:r>
              <a:rPr lang="en-US" sz="2400" cap="none" dirty="0"/>
              <a:t>error rate compared to other models</a:t>
            </a:r>
          </a:p>
          <a:p>
            <a:r>
              <a:rPr lang="en-US" sz="2400" cap="none" dirty="0" smtClean="0"/>
              <a:t>Boosting does not have a specified functional form, thereby having a lower bias in prediction</a:t>
            </a:r>
            <a:endParaRPr lang="en-US" sz="2400" cap="none" dirty="0"/>
          </a:p>
        </p:txBody>
      </p:sp>
      <p:graphicFrame>
        <p:nvGraphicFramePr>
          <p:cNvPr id="5" name="Content Placeholder 4"/>
          <p:cNvGraphicFramePr>
            <a:graphicFrameLocks noGrp="1"/>
          </p:cNvGraphicFramePr>
          <p:nvPr>
            <p:ph sz="quarter" idx="14"/>
            <p:extLst>
              <p:ext uri="{D42A27DB-BD31-4B8C-83A1-F6EECF244321}">
                <p14:modId xmlns:p14="http://schemas.microsoft.com/office/powerpoint/2010/main" val="1921519729"/>
              </p:ext>
            </p:extLst>
          </p:nvPr>
        </p:nvGraphicFramePr>
        <p:xfrm>
          <a:off x="6172826" y="2572446"/>
          <a:ext cx="5105400" cy="1854200"/>
        </p:xfrm>
        <a:graphic>
          <a:graphicData uri="http://schemas.openxmlformats.org/drawingml/2006/table">
            <a:tbl>
              <a:tblPr firstRow="1" bandRow="1">
                <a:tableStyleId>{616DA210-FB5B-4158-B5E0-FEB733F419BA}</a:tableStyleId>
              </a:tblPr>
              <a:tblGrid>
                <a:gridCol w="2552700"/>
                <a:gridCol w="2552700"/>
              </a:tblGrid>
              <a:tr h="370840">
                <a:tc>
                  <a:txBody>
                    <a:bodyPr/>
                    <a:lstStyle/>
                    <a:p>
                      <a:r>
                        <a:rPr lang="en-US" dirty="0" smtClean="0"/>
                        <a:t>Method</a:t>
                      </a:r>
                      <a:endParaRPr lang="en-US" dirty="0"/>
                    </a:p>
                  </a:txBody>
                  <a:tcPr/>
                </a:tc>
                <a:tc>
                  <a:txBody>
                    <a:bodyPr/>
                    <a:lstStyle/>
                    <a:p>
                      <a:r>
                        <a:rPr lang="en-US" dirty="0" smtClean="0"/>
                        <a:t>Test MSE</a:t>
                      </a:r>
                      <a:endParaRPr lang="en-US" dirty="0"/>
                    </a:p>
                  </a:txBody>
                  <a:tcPr/>
                </a:tc>
              </a:tr>
              <a:tr h="370840">
                <a:tc>
                  <a:txBody>
                    <a:bodyPr/>
                    <a:lstStyle/>
                    <a:p>
                      <a:r>
                        <a:rPr lang="en-US" dirty="0" smtClean="0"/>
                        <a:t>Linear regression</a:t>
                      </a:r>
                      <a:endParaRPr lang="en-US" dirty="0"/>
                    </a:p>
                  </a:txBody>
                  <a:tcPr/>
                </a:tc>
                <a:tc>
                  <a:txBody>
                    <a:bodyPr/>
                    <a:lstStyle/>
                    <a:p>
                      <a:r>
                        <a:rPr lang="en-US" dirty="0" smtClean="0"/>
                        <a:t>1276575</a:t>
                      </a:r>
                      <a:endParaRPr lang="en-US" dirty="0"/>
                    </a:p>
                  </a:txBody>
                  <a:tcPr/>
                </a:tc>
              </a:tr>
              <a:tr h="370840">
                <a:tc>
                  <a:txBody>
                    <a:bodyPr/>
                    <a:lstStyle/>
                    <a:p>
                      <a:r>
                        <a:rPr lang="en-US" dirty="0" smtClean="0"/>
                        <a:t>Ridge</a:t>
                      </a:r>
                      <a:endParaRPr lang="en-US" dirty="0"/>
                    </a:p>
                  </a:txBody>
                  <a:tcPr/>
                </a:tc>
                <a:tc>
                  <a:txBody>
                    <a:bodyPr/>
                    <a:lstStyle/>
                    <a:p>
                      <a:r>
                        <a:rPr lang="en-US" dirty="0" smtClean="0"/>
                        <a:t>1323289</a:t>
                      </a:r>
                      <a:endParaRPr lang="en-US" dirty="0"/>
                    </a:p>
                  </a:txBody>
                  <a:tcPr/>
                </a:tc>
              </a:tr>
              <a:tr h="370840">
                <a:tc>
                  <a:txBody>
                    <a:bodyPr/>
                    <a:lstStyle/>
                    <a:p>
                      <a:r>
                        <a:rPr lang="en-US" dirty="0" smtClean="0"/>
                        <a:t>Lasso</a:t>
                      </a:r>
                      <a:endParaRPr lang="en-US" dirty="0"/>
                    </a:p>
                  </a:txBody>
                  <a:tcPr/>
                </a:tc>
                <a:tc>
                  <a:txBody>
                    <a:bodyPr/>
                    <a:lstStyle/>
                    <a:p>
                      <a:r>
                        <a:rPr lang="en-US" dirty="0" smtClean="0"/>
                        <a:t>1324159</a:t>
                      </a:r>
                      <a:endParaRPr lang="en-US" dirty="0"/>
                    </a:p>
                  </a:txBody>
                  <a:tcPr/>
                </a:tc>
              </a:tr>
              <a:tr h="370840">
                <a:tc>
                  <a:txBody>
                    <a:bodyPr/>
                    <a:lstStyle/>
                    <a:p>
                      <a:r>
                        <a:rPr lang="en-US" dirty="0" smtClean="0"/>
                        <a:t>Boosting</a:t>
                      </a:r>
                      <a:endParaRPr lang="en-US" dirty="0"/>
                    </a:p>
                  </a:txBody>
                  <a:tcPr/>
                </a:tc>
                <a:tc>
                  <a:txBody>
                    <a:bodyPr/>
                    <a:lstStyle/>
                    <a:p>
                      <a:r>
                        <a:rPr lang="en-US" dirty="0" smtClean="0"/>
                        <a:t>301174</a:t>
                      </a:r>
                      <a:endParaRPr lang="en-US" dirty="0"/>
                    </a:p>
                  </a:txBody>
                  <a:tcPr/>
                </a:tc>
              </a:tr>
            </a:tbl>
          </a:graphicData>
        </a:graphic>
      </p:graphicFrame>
    </p:spTree>
    <p:extLst>
      <p:ext uri="{BB962C8B-B14F-4D97-AF65-F5344CB8AC3E}">
        <p14:creationId xmlns:p14="http://schemas.microsoft.com/office/powerpoint/2010/main" val="16693933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881741"/>
            <a:ext cx="3935688" cy="956451"/>
          </a:xfrm>
        </p:spPr>
        <p:txBody>
          <a:bodyPr>
            <a:normAutofit fontScale="90000"/>
          </a:bodyPr>
          <a:lstStyle/>
          <a:p>
            <a:pPr algn="l"/>
            <a:r>
              <a:rPr lang="en-US" cap="none" dirty="0" smtClean="0"/>
              <a:t>Comparison to Ordinary Least Square (OLS)</a:t>
            </a:r>
            <a:endParaRPr lang="en-US" cap="none" dirty="0"/>
          </a:p>
        </p:txBody>
      </p:sp>
      <p:pic>
        <p:nvPicPr>
          <p:cNvPr id="5" name="Content Placeholder 4"/>
          <p:cNvPicPr>
            <a:picLocks noGrp="1" noChangeAspect="1"/>
          </p:cNvPicPr>
          <p:nvPr>
            <p:ph sz="quarter" idx="13"/>
          </p:nvPr>
        </p:nvPicPr>
        <p:blipFill>
          <a:blip r:embed="rId2"/>
          <a:stretch>
            <a:fillRect/>
          </a:stretch>
        </p:blipFill>
        <p:spPr>
          <a:xfrm>
            <a:off x="6179662" y="685800"/>
            <a:ext cx="4270624" cy="2634343"/>
          </a:xfrm>
          <a:prstGeom prst="rect">
            <a:avLst/>
          </a:prstGeom>
        </p:spPr>
      </p:pic>
      <p:sp>
        <p:nvSpPr>
          <p:cNvPr id="4" name="Text Placeholder 3"/>
          <p:cNvSpPr>
            <a:spLocks noGrp="1"/>
          </p:cNvSpPr>
          <p:nvPr>
            <p:ph type="body" sz="half" idx="2"/>
          </p:nvPr>
        </p:nvSpPr>
        <p:spPr/>
        <p:txBody>
          <a:bodyPr>
            <a:normAutofit lnSpcReduction="10000"/>
          </a:bodyPr>
          <a:lstStyle/>
          <a:p>
            <a:pPr marL="285750" indent="-285750" algn="l">
              <a:buFont typeface="Arial" charset="0"/>
              <a:buChar char="•"/>
            </a:pPr>
            <a:r>
              <a:rPr lang="en-US" sz="2000" cap="none" dirty="0"/>
              <a:t>OLS assumes </a:t>
            </a:r>
            <a:r>
              <a:rPr lang="en-US" sz="2000" cap="none" dirty="0" smtClean="0"/>
              <a:t>a linear </a:t>
            </a:r>
            <a:r>
              <a:rPr lang="en-US" sz="2000" cap="none" dirty="0"/>
              <a:t>relationship between response and predictors</a:t>
            </a:r>
          </a:p>
          <a:p>
            <a:pPr marL="285750" indent="-285750" algn="l">
              <a:buFont typeface="Arial" charset="0"/>
              <a:buChar char="•"/>
            </a:pPr>
            <a:r>
              <a:rPr lang="en-US" sz="2000" cap="none" dirty="0"/>
              <a:t>However, </a:t>
            </a:r>
            <a:r>
              <a:rPr lang="en-US" sz="2000" cap="none" dirty="0" smtClean="0"/>
              <a:t>such </a:t>
            </a:r>
            <a:r>
              <a:rPr lang="en-US" sz="2000" cap="none" dirty="0"/>
              <a:t>linearity assumption </a:t>
            </a:r>
            <a:r>
              <a:rPr lang="en-US" sz="2000" cap="none" dirty="0" smtClean="0"/>
              <a:t>is questionable in reality </a:t>
            </a:r>
          </a:p>
          <a:p>
            <a:pPr marL="285750" indent="-285750" algn="l">
              <a:buFont typeface="Arial" charset="0"/>
              <a:buChar char="•"/>
            </a:pPr>
            <a:r>
              <a:rPr lang="en-US" sz="2000" cap="none" dirty="0" smtClean="0"/>
              <a:t>Price increases exponentially with carat</a:t>
            </a:r>
          </a:p>
          <a:p>
            <a:pPr marL="285750" indent="-285750" algn="l">
              <a:buFont typeface="Arial" charset="0"/>
              <a:buChar char="•"/>
            </a:pPr>
            <a:r>
              <a:rPr lang="en-US" sz="2000" cap="none" dirty="0" smtClean="0"/>
              <a:t>The change in price does not have a clear pattern with </a:t>
            </a:r>
            <a:r>
              <a:rPr lang="en-US" sz="2000" cap="none" dirty="0" smtClean="0"/>
              <a:t>clarity</a:t>
            </a:r>
            <a:endParaRPr lang="en-US" sz="2000" cap="none" dirty="0"/>
          </a:p>
          <a:p>
            <a:pPr marL="285750" indent="-285750" algn="l">
              <a:buFont typeface="Arial" charset="0"/>
              <a:buChar char="•"/>
            </a:pPr>
            <a:endParaRPr lang="en-US" cap="none" dirty="0"/>
          </a:p>
        </p:txBody>
      </p:sp>
      <p:pic>
        <p:nvPicPr>
          <p:cNvPr id="8" name="Picture 7"/>
          <p:cNvPicPr>
            <a:picLocks noChangeAspect="1"/>
          </p:cNvPicPr>
          <p:nvPr/>
        </p:nvPicPr>
        <p:blipFill>
          <a:blip r:embed="rId3"/>
          <a:stretch>
            <a:fillRect/>
          </a:stretch>
        </p:blipFill>
        <p:spPr>
          <a:xfrm>
            <a:off x="6179662" y="3445596"/>
            <a:ext cx="4270624" cy="2634344"/>
          </a:xfrm>
          <a:prstGeom prst="rect">
            <a:avLst/>
          </a:prstGeom>
        </p:spPr>
      </p:pic>
    </p:spTree>
    <p:extLst>
      <p:ext uri="{BB962C8B-B14F-4D97-AF65-F5344CB8AC3E}">
        <p14:creationId xmlns:p14="http://schemas.microsoft.com/office/powerpoint/2010/main" val="10106054"/>
      </p:ext>
    </p:extLst>
  </p:cSld>
  <p:clrMapOvr>
    <a:masterClrMapping/>
  </p:clrMapOvr>
  <p:timing>
    <p:tnLst>
      <p:par>
        <p:cTn id="1" dur="indefinite" restart="never" nodeType="tmRoot"/>
      </p:par>
    </p:tn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Droplet</Template>
  <TotalTime>1224</TotalTime>
  <Words>401</Words>
  <Application>Microsoft Macintosh PowerPoint</Application>
  <PresentationFormat>Widescreen</PresentationFormat>
  <Paragraphs>47</Paragraphs>
  <Slides>10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Calibri</vt:lpstr>
      <vt:lpstr>Cambria Math</vt:lpstr>
      <vt:lpstr>Mangal</vt:lpstr>
      <vt:lpstr>Tw Cen MT</vt:lpstr>
      <vt:lpstr>宋体</vt:lpstr>
      <vt:lpstr>Arial</vt:lpstr>
      <vt:lpstr>Droplet</vt:lpstr>
      <vt:lpstr>An Application of Machine Learning on Predicting Diamond Prices</vt:lpstr>
      <vt:lpstr>Motivation</vt:lpstr>
      <vt:lpstr>Literature</vt:lpstr>
      <vt:lpstr>Data Description</vt:lpstr>
      <vt:lpstr>Prediction Model</vt:lpstr>
      <vt:lpstr>Prediction Results</vt:lpstr>
      <vt:lpstr>Prediction Results</vt:lpstr>
      <vt:lpstr>Model Comparison</vt:lpstr>
      <vt:lpstr>Comparison to Ordinary Least Square (OLS)</vt:lpstr>
      <vt:lpstr>Conclusion</vt:lpstr>
    </vt:vector>
  </TitlesOfParts>
  <Company/>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Application of Machine Learning on Predicting the Diamond Prices</dc:title>
  <dc:creator>林轩</dc:creator>
  <cp:lastModifiedBy>林轩</cp:lastModifiedBy>
  <cp:revision>52</cp:revision>
  <dcterms:created xsi:type="dcterms:W3CDTF">2019-04-05T06:55:17Z</dcterms:created>
  <dcterms:modified xsi:type="dcterms:W3CDTF">2019-04-23T03:24:06Z</dcterms:modified>
</cp:coreProperties>
</file>